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8" r:id="rId5"/>
    <p:sldId id="266" r:id="rId6"/>
    <p:sldId id="258" r:id="rId7"/>
    <p:sldId id="267" r:id="rId8"/>
    <p:sldId id="260" r:id="rId9"/>
    <p:sldId id="261" r:id="rId10"/>
    <p:sldId id="262" r:id="rId11"/>
    <p:sldId id="269" r:id="rId12"/>
    <p:sldId id="264" r:id="rId13"/>
    <p:sldId id="263" r:id="rId14"/>
  </p:sldIdLst>
  <p:sldSz cx="9144000" cy="6858000" type="screen4x3"/>
  <p:notesSz cx="6858000" cy="9144000"/>
  <p:custShowLst>
    <p:custShow name="Произвольный показ 1" id="0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4"/>
        <p:sld r:id="rId13"/>
      </p:sldLst>
    </p:custShow>
  </p:custShow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custShow id="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 dir="in"/>
      </p:transition>
    </mc:Choice>
    <mc:Fallback xmlns="">
      <p:transition spd="slow" advClick="0">
        <p:split orient="vert" dir="in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 dir="in"/>
      </p:transition>
    </mc:Choice>
    <mc:Fallback xmlns="">
      <p:transition spd="slow" advClick="0">
        <p:split orient="vert" dir="in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 dir="in"/>
      </p:transition>
    </mc:Choice>
    <mc:Fallback xmlns="">
      <p:transition spd="slow" advClick="0">
        <p:split orient="vert" dir="in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 dir="in"/>
      </p:transition>
    </mc:Choice>
    <mc:Fallback xmlns="">
      <p:transition spd="slow" advClick="0">
        <p:split orient="vert" dir="in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 dir="in"/>
      </p:transition>
    </mc:Choice>
    <mc:Fallback xmlns="">
      <p:transition spd="slow" advClick="0">
        <p:split orient="vert" dir="in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 dir="in"/>
      </p:transition>
    </mc:Choice>
    <mc:Fallback xmlns="">
      <p:transition spd="slow" advClick="0">
        <p:split orient="vert" dir="in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 dir="in"/>
      </p:transition>
    </mc:Choice>
    <mc:Fallback xmlns="">
      <p:transition spd="slow" advClick="0">
        <p:split orient="vert" dir="in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 dir="in"/>
      </p:transition>
    </mc:Choice>
    <mc:Fallback xmlns="">
      <p:transition spd="slow" advClick="0">
        <p:split orient="vert" dir="in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 dir="in"/>
      </p:transition>
    </mc:Choice>
    <mc:Fallback xmlns="">
      <p:transition spd="slow" advClick="0">
        <p:split orient="vert" dir="in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 dir="in"/>
      </p:transition>
    </mc:Choice>
    <mc:Fallback xmlns="">
      <p:transition spd="slow" advClick="0">
        <p:split orient="vert" dir="in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 dir="in"/>
      </p:transition>
    </mc:Choice>
    <mc:Fallback xmlns="">
      <p:transition spd="slow" advClick="0">
        <p:split orient="vert" dir="in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 dir="in"/>
      </p:transition>
    </mc:Choice>
    <mc:Fallback xmlns="">
      <p:transition spd="slow" advClick="0">
        <p:split orient="vert" dir="in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4.pn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hyperlink" Target="https://kiro-karelia.ru/institute/news/nov25-02-20kas" TargetMode="External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4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430143"/>
            <a:ext cx="1952531" cy="2076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44824"/>
            <a:ext cx="7772400" cy="1535484"/>
          </a:xfrm>
        </p:spPr>
        <p:txBody>
          <a:bodyPr/>
          <a:lstStyle/>
          <a:p>
            <a:r>
              <a:rPr lang="ru-RU" dirty="0" smtClean="0"/>
              <a:t>История </a:t>
            </a:r>
            <a:r>
              <a:rPr lang="ru-RU" dirty="0"/>
              <a:t>д</a:t>
            </a:r>
            <a:r>
              <a:rPr lang="ru-RU" dirty="0" smtClean="0"/>
              <a:t>етского сада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/>
          <a:lstStyle/>
          <a:p>
            <a:r>
              <a:rPr lang="ru-RU" dirty="0" smtClean="0">
                <a:solidFill>
                  <a:schemeClr val="tx2"/>
                </a:solidFill>
              </a:rPr>
              <a:t>Муниципальное бюджетное дошкольное образовательное учреждение  Петрозаводского городского округа «Детский сад комбинированного вида № 99 «Голубая важенка»</a:t>
            </a:r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777430"/>
            <a:ext cx="1419225" cy="5305425"/>
          </a:xfrm>
          <a:prstGeom prst="rect">
            <a:avLst/>
          </a:prstGeom>
        </p:spPr>
      </p:pic>
      <p:pic>
        <p:nvPicPr>
          <p:cNvPr id="6" name="Звук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58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51">
        <p:split orient="vert"/>
      </p:transition>
    </mc:Choice>
    <mc:Fallback xmlns="">
      <p:transition spd="slow" advTm="155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7554">
            <a:off x="4615012" y="1700775"/>
            <a:ext cx="3142590" cy="4482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3861047"/>
            <a:ext cx="7408333" cy="2265115"/>
          </a:xfrm>
        </p:spPr>
        <p:txBody>
          <a:bodyPr>
            <a:normAutofit/>
          </a:bodyPr>
          <a:lstStyle/>
          <a:p>
            <a:endParaRPr lang="ru-RU" b="1" dirty="0" smtClean="0">
              <a:solidFill>
                <a:srgbClr val="C00000"/>
              </a:solidFill>
            </a:endParaRPr>
          </a:p>
          <a:p>
            <a:endParaRPr lang="ru-RU" b="1" dirty="0">
              <a:solidFill>
                <a:srgbClr val="C0000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1 февраля 1983 год Открытие детского сада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Страницы истории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40768"/>
            <a:ext cx="3744416" cy="2463666"/>
          </a:xfrm>
          <a:prstGeom prst="rect">
            <a:avLst/>
          </a:prstGeom>
        </p:spPr>
      </p:pic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96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368">
        <p:split orient="vert" dir="in"/>
      </p:transition>
    </mc:Choice>
    <mc:Fallback xmlns="">
      <p:transition spd="slow" advClick="0" advTm="5368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73700">
            <a:off x="5652120" y="2204864"/>
            <a:ext cx="2420937" cy="345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518795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916832"/>
            <a:ext cx="7408333" cy="4209331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1983-1995 год  период  формирования педагогического коллектива ,  поиска новых методик , технологий развития детей дошкольного возраста</a:t>
            </a:r>
          </a:p>
          <a:p>
            <a:r>
              <a:rPr lang="ru-RU" b="1" dirty="0" smtClean="0"/>
              <a:t>1985 год – открытие на базе детского сада класса для учащихся 6 лет  </a:t>
            </a:r>
          </a:p>
          <a:p>
            <a:r>
              <a:rPr lang="ru-RU" b="1" dirty="0" smtClean="0"/>
              <a:t>1986 год – открытие группы детей с нарушением слуха </a:t>
            </a:r>
          </a:p>
          <a:p>
            <a:r>
              <a:rPr lang="ru-RU" b="1" dirty="0" smtClean="0"/>
              <a:t>1989 год закрытие группы </a:t>
            </a:r>
            <a:r>
              <a:rPr lang="ru-RU" b="1" dirty="0">
                <a:solidFill>
                  <a:srgbClr val="073E87"/>
                </a:solidFill>
              </a:rPr>
              <a:t>детей с нарушением слуха </a:t>
            </a:r>
            <a:endParaRPr lang="ru-RU" b="1" dirty="0" smtClean="0">
              <a:solidFill>
                <a:srgbClr val="073E87"/>
              </a:solidFill>
            </a:endParaRPr>
          </a:p>
          <a:p>
            <a:r>
              <a:rPr lang="ru-RU" b="1" dirty="0" smtClean="0">
                <a:solidFill>
                  <a:srgbClr val="073E87"/>
                </a:solidFill>
              </a:rPr>
              <a:t>1989 год открытие первой группы ТНР</a:t>
            </a:r>
            <a:endParaRPr lang="ru-RU" b="1" dirty="0" smtClean="0"/>
          </a:p>
          <a:p>
            <a:r>
              <a:rPr lang="ru-RU" b="1" dirty="0" smtClean="0"/>
              <a:t>1992 год открытие  второй  группы  ТНР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Страницы истории 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513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737">
        <p:split orient="vert" dir="in"/>
      </p:transition>
    </mc:Choice>
    <mc:Fallback xmlns="">
      <p:transition spd="slow" advClick="0" advTm="7737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2425">
            <a:off x="827584" y="1700808"/>
            <a:ext cx="2340864" cy="299313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Странички истории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5683">
            <a:off x="4309134" y="1983027"/>
            <a:ext cx="4639442" cy="3456384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65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97">
        <p:split orient="vert" dir="in"/>
      </p:transition>
    </mc:Choice>
    <mc:Fallback xmlns="">
      <p:transition spd="slow" advClick="0" advTm="3097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217" y="1290788"/>
            <a:ext cx="3199235" cy="4564454"/>
          </a:xfrm>
          <a:prstGeom prst="rect">
            <a:avLst/>
          </a:prstGeom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594" y="2750857"/>
            <a:ext cx="3498850" cy="410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37316">
            <a:off x="3272945" y="4147523"/>
            <a:ext cx="2909842" cy="2557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2376149" cy="3389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1995 год – открытие экспериментальной площадке  по программе «Игровая школа М. </a:t>
            </a:r>
            <a:r>
              <a:rPr lang="ru-RU" b="1" dirty="0" err="1" smtClean="0"/>
              <a:t>Монтессори</a:t>
            </a:r>
            <a:r>
              <a:rPr lang="ru-RU" b="1" dirty="0" smtClean="0"/>
              <a:t>»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Страницы истории </a:t>
            </a: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76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665">
        <p:split orient="vert" dir="in"/>
      </p:transition>
    </mc:Choice>
    <mc:Fallback xmlns="">
      <p:transition spd="slow" advClick="0" advTm="4665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63198">
            <a:off x="351665" y="1118080"/>
            <a:ext cx="3121152" cy="2090928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3789">
            <a:off x="5793144" y="1952400"/>
            <a:ext cx="28829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Страницы истории 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>
              <a:buClr>
                <a:srgbClr val="31B6FD"/>
              </a:buClr>
            </a:pPr>
            <a:r>
              <a:rPr lang="ru-RU" b="1" dirty="0">
                <a:solidFill>
                  <a:schemeClr val="tx1"/>
                </a:solidFill>
              </a:rPr>
              <a:t>1996 год  - назначен  научный руководитель экспериментальной площадки </a:t>
            </a:r>
            <a:r>
              <a:rPr lang="ru-RU" b="1" dirty="0" err="1">
                <a:solidFill>
                  <a:schemeClr val="tx1"/>
                </a:solidFill>
              </a:rPr>
              <a:t>Разинов</a:t>
            </a:r>
            <a:r>
              <a:rPr lang="ru-RU" b="1" dirty="0">
                <a:solidFill>
                  <a:schemeClr val="tx1"/>
                </a:solidFill>
              </a:rPr>
              <a:t> Павел Алексеевич , заведующий кафедрой возрастной психологии  КИПКРО</a:t>
            </a:r>
          </a:p>
          <a:p>
            <a:pPr marL="0" indent="0">
              <a:buNone/>
            </a:pPr>
            <a:r>
              <a:rPr lang="ru-RU" sz="1700" dirty="0" smtClean="0">
                <a:solidFill>
                  <a:srgbClr val="000000"/>
                </a:solidFill>
                <a:latin typeface="Tahoma"/>
                <a:hlinkClick r:id="rId6"/>
              </a:rPr>
              <a:t>  выдержка из интернет </a:t>
            </a:r>
            <a:r>
              <a:rPr lang="ru-RU" sz="1700" dirty="0" err="1" smtClean="0">
                <a:solidFill>
                  <a:srgbClr val="000000"/>
                </a:solidFill>
                <a:latin typeface="Tahoma"/>
                <a:hlinkClick r:id="rId6"/>
              </a:rPr>
              <a:t>рессурса</a:t>
            </a:r>
            <a:r>
              <a:rPr lang="ru-RU" sz="1700" dirty="0" smtClean="0">
                <a:solidFill>
                  <a:srgbClr val="000000"/>
                </a:solidFill>
                <a:latin typeface="Tahoma"/>
                <a:hlinkClick r:id="rId6"/>
              </a:rPr>
              <a:t>  </a:t>
            </a:r>
            <a:r>
              <a:rPr lang="en-US" sz="1700" dirty="0" smtClean="0">
                <a:solidFill>
                  <a:srgbClr val="000000"/>
                </a:solidFill>
                <a:latin typeface="Tahoma"/>
                <a:hlinkClick r:id="rId6"/>
              </a:rPr>
              <a:t>https://kiro-karelia.ru/institute/news/nov25-02-20kas</a:t>
            </a:r>
            <a:endParaRPr lang="ru-RU" sz="1700" dirty="0" smtClean="0">
              <a:solidFill>
                <a:srgbClr val="000000"/>
              </a:solidFill>
              <a:latin typeface="Tahoma"/>
            </a:endParaRPr>
          </a:p>
          <a:p>
            <a:pPr marL="0" indent="0" algn="just">
              <a:buNone/>
            </a:pPr>
            <a:r>
              <a:rPr lang="ru-RU" i="1" dirty="0" smtClean="0">
                <a:solidFill>
                  <a:srgbClr val="000000"/>
                </a:solidFill>
                <a:latin typeface="Tahoma"/>
              </a:rPr>
              <a:t> </a:t>
            </a:r>
            <a:r>
              <a:rPr lang="ru-RU" sz="22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яркой </a:t>
            </a:r>
            <a:r>
              <a:rPr lang="ru-RU" sz="17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вехой в образовательной деятельности города Петрозаводска стала реализация модели «Игровая школа Марии </a:t>
            </a:r>
            <a:r>
              <a:rPr lang="ru-RU" sz="1700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Монтессори</a:t>
            </a:r>
            <a:r>
              <a:rPr lang="ru-RU" sz="17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» на базе детского сада. Список его публикаций включает более 70 работ, часть из них переведены на финский и английский </a:t>
            </a: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языки»</a:t>
            </a:r>
            <a:r>
              <a:rPr lang="ru-RU" sz="17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endParaRPr lang="ru-RU" sz="17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Звук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72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180">
        <p:split orient="vert" dir="in"/>
      </p:transition>
    </mc:Choice>
    <mc:Fallback xmlns="">
      <p:transition spd="slow" advClick="0" advTm="718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353347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 </a:t>
            </a:r>
            <a:r>
              <a:rPr lang="ru-RU" sz="2500" dirty="0" smtClean="0"/>
              <a:t>период  1995 -2011 год </a:t>
            </a:r>
          </a:p>
          <a:p>
            <a:r>
              <a:rPr lang="ru-RU" sz="2500" dirty="0" smtClean="0"/>
              <a:t>1997- 1999  год участие в международном и </a:t>
            </a:r>
            <a:r>
              <a:rPr lang="ru-RU" sz="2500" dirty="0" err="1" smtClean="0"/>
              <a:t>мультидисциплинарном</a:t>
            </a:r>
            <a:r>
              <a:rPr lang="ru-RU" sz="2500" dirty="0" smtClean="0"/>
              <a:t> проекте «Дети и языки в </a:t>
            </a:r>
            <a:r>
              <a:rPr lang="ru-RU" sz="2500" dirty="0" err="1" smtClean="0"/>
              <a:t>мультикультуре</a:t>
            </a:r>
            <a:r>
              <a:rPr lang="ru-RU" sz="2500" dirty="0" smtClean="0"/>
              <a:t> Европы ( организаторы Региональный Союз </a:t>
            </a:r>
            <a:r>
              <a:rPr lang="ru-RU" sz="2500" dirty="0" err="1" smtClean="0"/>
              <a:t>Кайнууи</a:t>
            </a:r>
            <a:r>
              <a:rPr lang="ru-RU" sz="2500" dirty="0" smtClean="0"/>
              <a:t> университет </a:t>
            </a:r>
            <a:r>
              <a:rPr lang="ru-RU" sz="2500" dirty="0" err="1" smtClean="0"/>
              <a:t>Оулу</a:t>
            </a:r>
            <a:r>
              <a:rPr lang="ru-RU" sz="2500" dirty="0" smtClean="0"/>
              <a:t> , координатор проекта педагогический факультет </a:t>
            </a:r>
            <a:r>
              <a:rPr lang="ru-RU" sz="2500" dirty="0" err="1" smtClean="0"/>
              <a:t>Каяни</a:t>
            </a:r>
            <a:r>
              <a:rPr lang="ru-RU" sz="2500" dirty="0" smtClean="0"/>
              <a:t> и КИПРО).В процессе данного проекта знакомство с работой по методу </a:t>
            </a:r>
            <a:r>
              <a:rPr lang="ru-RU" sz="2500" dirty="0" err="1" smtClean="0"/>
              <a:t>Монтессори</a:t>
            </a:r>
            <a:r>
              <a:rPr lang="ru-RU" sz="2500" dirty="0" smtClean="0"/>
              <a:t> в дошкольных учреждениях Финляндии </a:t>
            </a:r>
          </a:p>
          <a:p>
            <a:r>
              <a:rPr lang="ru-RU" sz="2500" dirty="0" smtClean="0"/>
              <a:t>На протяжении этих лет ведется активная работа по внедрению метода  </a:t>
            </a:r>
            <a:r>
              <a:rPr lang="ru-RU" sz="2500" dirty="0" err="1" smtClean="0"/>
              <a:t>М.Монтессори</a:t>
            </a:r>
            <a:r>
              <a:rPr lang="ru-RU" sz="2500" dirty="0" smtClean="0"/>
              <a:t>.</a:t>
            </a:r>
          </a:p>
          <a:p>
            <a:r>
              <a:rPr lang="ru-RU" sz="2500" dirty="0" smtClean="0"/>
              <a:t>Усилия администрации направлены на обучение педагогов методики М. </a:t>
            </a:r>
            <a:r>
              <a:rPr lang="ru-RU" sz="2500" dirty="0" err="1" smtClean="0"/>
              <a:t>Монтессори</a:t>
            </a:r>
            <a:r>
              <a:rPr lang="ru-RU" sz="2500" dirty="0" smtClean="0"/>
              <a:t>, преобразование образовательной среды . </a:t>
            </a:r>
          </a:p>
          <a:p>
            <a:pPr marL="0" indent="0">
              <a:buNone/>
            </a:pPr>
            <a:r>
              <a:rPr lang="ru-RU" sz="2500" dirty="0" smtClean="0"/>
              <a:t>Об учреждении пишут в СМИ </a:t>
            </a:r>
          </a:p>
          <a:p>
            <a:r>
              <a:rPr lang="ru-RU" sz="2500" dirty="0" smtClean="0"/>
              <a:t>Журнал «Дошкольник» октябрь  2007 год «Репортаж о </a:t>
            </a:r>
            <a:r>
              <a:rPr lang="ru-RU" sz="2500" dirty="0" err="1" smtClean="0"/>
              <a:t>детско</a:t>
            </a:r>
            <a:r>
              <a:rPr lang="ru-RU" sz="2500" dirty="0" smtClean="0"/>
              <a:t>  – родительской встрече ;  газета «Петрозаводск» «Сказать много добрых дел» автор Галкин </a:t>
            </a:r>
          </a:p>
          <a:p>
            <a:r>
              <a:rPr lang="ru-RU" sz="2500" dirty="0" smtClean="0"/>
              <a:t>Педагоги учреждения  делятся опытом  внедрения методики на  городских  , международных  конференциях. На базе детского сада проводятся  практические семинары для студентов Карельского государственного университета, для слушателей курсов повышения квалификации.  </a:t>
            </a:r>
          </a:p>
          <a:p>
            <a:pPr marL="0" indent="0">
              <a:buNone/>
            </a:pPr>
            <a:r>
              <a:rPr lang="ru-RU" sz="2500" dirty="0" smtClean="0"/>
              <a:t>В учреждении выстраивается трехступенчатый  образовательный процесс</a:t>
            </a:r>
          </a:p>
          <a:p>
            <a:pPr marL="0" indent="0">
              <a:buNone/>
            </a:pPr>
            <a:r>
              <a:rPr lang="ru-RU" sz="2500" dirty="0" smtClean="0"/>
              <a:t>1 ступень – группа раннего возраста</a:t>
            </a:r>
          </a:p>
          <a:p>
            <a:pPr marL="0" indent="0">
              <a:buNone/>
            </a:pPr>
            <a:r>
              <a:rPr lang="ru-RU" sz="2500" dirty="0" smtClean="0"/>
              <a:t>2 ступень – разновозрастная группа </a:t>
            </a:r>
          </a:p>
          <a:p>
            <a:pPr marL="0" indent="0">
              <a:buNone/>
            </a:pPr>
            <a:r>
              <a:rPr lang="ru-RU" sz="2500" dirty="0" smtClean="0"/>
              <a:t>3 ступень – подготовительная к школе группа 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Страницы истории 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21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758">
        <p:split orient="vert" dir="in"/>
      </p:transition>
    </mc:Choice>
    <mc:Fallback xmlns="">
      <p:transition spd="slow" advClick="0" advTm="10758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5747">
            <a:off x="6012160" y="1412776"/>
            <a:ext cx="2420937" cy="345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32057" y="332656"/>
            <a:ext cx="8229600" cy="1252728"/>
          </a:xfrm>
        </p:spPr>
        <p:txBody>
          <a:bodyPr/>
          <a:lstStyle/>
          <a:p>
            <a:r>
              <a:rPr lang="ru-RU" dirty="0"/>
              <a:t>Страницы истории </a:t>
            </a:r>
          </a:p>
        </p:txBody>
      </p:sp>
      <p:sp>
        <p:nvSpPr>
          <p:cNvPr id="10" name="Объект 9"/>
          <p:cNvSpPr>
            <a:spLocks noGrp="1"/>
          </p:cNvSpPr>
          <p:nvPr>
            <p:ph idx="1"/>
          </p:nvPr>
        </p:nvSpPr>
        <p:spPr>
          <a:xfrm>
            <a:off x="872067" y="2060848"/>
            <a:ext cx="7408333" cy="4065315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/>
              <a:t>2010 год – учитель – логопед Орлова Елена Александровна – победитель муниципального  и регионального этапов  конкурса  «Учитель года » в номинации «специалист» </a:t>
            </a:r>
          </a:p>
          <a:p>
            <a:pPr algn="just"/>
            <a:r>
              <a:rPr lang="ru-RU" dirty="0" smtClean="0"/>
              <a:t>2011 год Создание муниципального бюджетного  дошкольного </a:t>
            </a:r>
            <a:r>
              <a:rPr lang="ru-RU" dirty="0">
                <a:solidFill>
                  <a:srgbClr val="073E87"/>
                </a:solidFill>
              </a:rPr>
              <a:t>образовательного </a:t>
            </a:r>
            <a:r>
              <a:rPr lang="ru-RU" dirty="0" smtClean="0"/>
              <a:t>учреждения  Петрозаводского городского округа «Детский сад комбинированного вида № 99 « Голубая важенка» ( Постановление Администрации  Петрозаводского городского округа № 4008 от 04.10.2011)</a:t>
            </a:r>
          </a:p>
          <a:p>
            <a:pPr algn="just"/>
            <a:r>
              <a:rPr lang="ru-RU" dirty="0" smtClean="0"/>
              <a:t>2011 год смена руководителя </a:t>
            </a:r>
          </a:p>
          <a:p>
            <a:pPr algn="just"/>
            <a:r>
              <a:rPr lang="ru-RU" dirty="0" smtClean="0"/>
              <a:t>2012 год – открытие нового корпуса учреждения  (Приказ комитета социального развития № 373 от 15.11.2012 г) , количество групп становится 20 . В МДОУ открывается творческая  лаборатория, оснащённая материалом М. </a:t>
            </a:r>
            <a:r>
              <a:rPr lang="ru-RU" dirty="0" err="1" smtClean="0"/>
              <a:t>Монтессори</a:t>
            </a:r>
            <a:r>
              <a:rPr lang="ru-RU" dirty="0" smtClean="0"/>
              <a:t> , новый физкультурный зал, бассейн, сенсорная комната </a:t>
            </a:r>
            <a:endParaRPr lang="ru-RU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16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877">
        <p:split orient="vert" dir="in"/>
      </p:transition>
    </mc:Choice>
    <mc:Fallback xmlns="">
      <p:transition spd="slow" advClick="0" advTm="12877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Объект 15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353347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dirty="0" smtClean="0"/>
              <a:t>2013 год учреждению присвоен статус ресурсного центра «Современная игровая школа </a:t>
            </a:r>
            <a:r>
              <a:rPr lang="ru-RU" dirty="0" err="1" smtClean="0"/>
              <a:t>М.Монтессори</a:t>
            </a:r>
            <a:r>
              <a:rPr lang="ru-RU" dirty="0" smtClean="0"/>
              <a:t>»  ( Постановление Администрации Петрозаводского городского округа № 193 от 23.01.2013)</a:t>
            </a:r>
          </a:p>
          <a:p>
            <a:pPr algn="just"/>
            <a:r>
              <a:rPr lang="ru-RU" dirty="0" smtClean="0"/>
              <a:t>2013- 2020 годы на базе учреждения работает школа  повышения квалификации  по методике М. </a:t>
            </a:r>
            <a:r>
              <a:rPr lang="ru-RU" dirty="0" err="1" smtClean="0"/>
              <a:t>Монтессори</a:t>
            </a:r>
            <a:endParaRPr lang="ru-RU" dirty="0" smtClean="0"/>
          </a:p>
          <a:p>
            <a:pPr algn="just"/>
            <a:r>
              <a:rPr lang="ru-RU" dirty="0" smtClean="0"/>
              <a:t>2015 год воспитатель Фирсова Анна Николаевна- победитель муниципального и регионального этапов конкурса «Учитель года 2015» в номинации   « Воспитатель года 2015» 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80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591">
        <p:split orient="vert" dir="in"/>
      </p:transition>
    </mc:Choice>
    <mc:Fallback xmlns="">
      <p:transition spd="slow" advClick="0" advTm="5591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Страницы истории 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72067" y="1628800"/>
            <a:ext cx="7408333" cy="4497363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dirty="0" smtClean="0"/>
              <a:t>С 2016 г.  в учреждении начинает развиваться  сеть дополнительного образования – английский язык, обучение плаванию,  обучение основам мультипликации, обучение грамоте, психологическая готовность к школе … 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2018 год воспитатель </a:t>
            </a:r>
            <a:r>
              <a:rPr lang="ru-RU" dirty="0" err="1" smtClean="0"/>
              <a:t>Думцева</a:t>
            </a:r>
            <a:r>
              <a:rPr lang="ru-RU" dirty="0" smtClean="0"/>
              <a:t> И.Н. становится победителем регионального конкурса «Мой лучший урок» и  лауреатом федерального этапа конкурса </a:t>
            </a:r>
          </a:p>
          <a:p>
            <a:pPr algn="just"/>
            <a:r>
              <a:rPr lang="ru-RU" dirty="0" smtClean="0"/>
              <a:t> Ежегодно воспитатели предоставляют свои наработки на городских, республиканских , российских  конкурсах. Активно выступают на городских конференциях.</a:t>
            </a:r>
          </a:p>
          <a:p>
            <a:pPr algn="just"/>
            <a:r>
              <a:rPr lang="ru-RU" dirty="0" smtClean="0"/>
              <a:t> с 2017-2020  г. Учреждение является базовой  площадкой МУ «ЦРО» </a:t>
            </a:r>
          </a:p>
          <a:p>
            <a:pPr algn="just"/>
            <a:r>
              <a:rPr lang="ru-RU" dirty="0" smtClean="0"/>
              <a:t>2020 год -  во  всероссийском конкурсе «Воспитатели России  детский сад отмечен  как победитель в номинации  «За вклад  в развитие гуманистической педагогики </a:t>
            </a:r>
          </a:p>
          <a:p>
            <a:pPr algn="just"/>
            <a:endParaRPr lang="ru-RU" dirty="0" smtClean="0"/>
          </a:p>
          <a:p>
            <a:endParaRPr lang="ru-RU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472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590">
        <p:split orient="vert" dir="in"/>
      </p:transition>
    </mc:Choice>
    <mc:Fallback xmlns="">
      <p:transition spd="slow" advClick="0" advTm="959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Фото из архива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5160">
            <a:off x="358029" y="1616761"/>
            <a:ext cx="4601633" cy="3451225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0363">
            <a:off x="4302995" y="2815631"/>
            <a:ext cx="4669542" cy="3502157"/>
          </a:xfrm>
          <a:prstGeom prst="rect">
            <a:avLst/>
          </a:prstGeom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8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858">
        <p:split orient="vert" dir="in"/>
      </p:transition>
    </mc:Choice>
    <mc:Fallback xmlns="">
      <p:transition spd="slow" advClick="0" advTm="3858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Информация о руководителях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lvl="0" indent="0" algn="just">
              <a:buClr>
                <a:srgbClr val="31B6FD"/>
              </a:buClr>
              <a:buNone/>
            </a:pPr>
            <a:r>
              <a:rPr lang="ru-RU" sz="2200" b="1" dirty="0">
                <a:solidFill>
                  <a:srgbClr val="073E87"/>
                </a:solidFill>
              </a:rPr>
              <a:t>Заведующий:  </a:t>
            </a:r>
            <a:r>
              <a:rPr lang="ru-RU" sz="2200" b="1" dirty="0" err="1">
                <a:solidFill>
                  <a:srgbClr val="073E87"/>
                </a:solidFill>
              </a:rPr>
              <a:t>Сидорихина</a:t>
            </a:r>
            <a:r>
              <a:rPr lang="ru-RU" sz="2200" b="1" dirty="0">
                <a:solidFill>
                  <a:srgbClr val="073E87"/>
                </a:solidFill>
              </a:rPr>
              <a:t> Нина Васильевна  (годы работы 1983-2011 ) </a:t>
            </a:r>
          </a:p>
          <a:p>
            <a:pPr marL="0" lvl="0" indent="0" algn="just">
              <a:buClr>
                <a:srgbClr val="31B6FD"/>
              </a:buClr>
              <a:buNone/>
            </a:pPr>
            <a:r>
              <a:rPr lang="ru-RU" sz="2200" dirty="0">
                <a:solidFill>
                  <a:srgbClr val="073E87"/>
                </a:solidFill>
              </a:rPr>
              <a:t>Отличник народного просвещения, Заслуженный работник образования Республики Карелия , награждена  орденом Дружбы народов  </a:t>
            </a:r>
          </a:p>
          <a:p>
            <a:pPr marL="0" lvl="0" indent="0" algn="just">
              <a:buClr>
                <a:srgbClr val="31B6FD"/>
              </a:buClr>
              <a:buNone/>
            </a:pPr>
            <a:r>
              <a:rPr lang="ru-RU" sz="2200" b="1" dirty="0">
                <a:solidFill>
                  <a:srgbClr val="073E87"/>
                </a:solidFill>
              </a:rPr>
              <a:t>Заместитель заведующего: Скорина Екатерина Петровна   годы работы 1983- 2018  </a:t>
            </a:r>
          </a:p>
          <a:p>
            <a:pPr marL="0" lvl="0" indent="0" algn="just">
              <a:buClr>
                <a:srgbClr val="31B6FD"/>
              </a:buClr>
              <a:buNone/>
            </a:pPr>
            <a:r>
              <a:rPr lang="ru-RU" sz="2200" dirty="0">
                <a:solidFill>
                  <a:srgbClr val="073E87"/>
                </a:solidFill>
              </a:rPr>
              <a:t>Отличник народного просвещения  , Заслуженный  работник образования Республики Карелия, заслуженный учитель Российской федерации </a:t>
            </a:r>
            <a:endParaRPr lang="ru-RU" sz="2200" dirty="0" smtClean="0">
              <a:solidFill>
                <a:srgbClr val="073E87"/>
              </a:solidFill>
            </a:endParaRPr>
          </a:p>
          <a:p>
            <a:pPr marL="0" lvl="0" indent="0" algn="just">
              <a:buClr>
                <a:srgbClr val="31B6FD"/>
              </a:buClr>
              <a:buNone/>
            </a:pPr>
            <a:r>
              <a:rPr lang="ru-RU" sz="2200" b="1" dirty="0" smtClean="0">
                <a:solidFill>
                  <a:srgbClr val="073E87"/>
                </a:solidFill>
              </a:rPr>
              <a:t>Заведующий  </a:t>
            </a:r>
            <a:r>
              <a:rPr lang="ru-RU" sz="2200" b="1" dirty="0" err="1" smtClean="0">
                <a:solidFill>
                  <a:srgbClr val="073E87"/>
                </a:solidFill>
              </a:rPr>
              <a:t>Тикка</a:t>
            </a:r>
            <a:r>
              <a:rPr lang="ru-RU" sz="2200" b="1" dirty="0" smtClean="0">
                <a:solidFill>
                  <a:srgbClr val="073E87"/>
                </a:solidFill>
              </a:rPr>
              <a:t> Ирина Николаевна </a:t>
            </a:r>
            <a:r>
              <a:rPr lang="ru-RU" sz="2200" dirty="0" smtClean="0">
                <a:solidFill>
                  <a:srgbClr val="073E87"/>
                </a:solidFill>
              </a:rPr>
              <a:t>( годы работы с 2011 – по настоящее время) Почетный работник общего образования Российской Федерации)</a:t>
            </a:r>
          </a:p>
          <a:p>
            <a:pPr marL="0" lvl="0" indent="0" algn="just">
              <a:buClr>
                <a:srgbClr val="31B6FD"/>
              </a:buClr>
              <a:buNone/>
            </a:pPr>
            <a:r>
              <a:rPr lang="ru-RU" sz="2200" b="1" dirty="0" smtClean="0">
                <a:solidFill>
                  <a:srgbClr val="073E87"/>
                </a:solidFill>
              </a:rPr>
              <a:t>Заместитель заведующего по ВМР Корженевская Татьяна Игоревна </a:t>
            </a:r>
            <a:r>
              <a:rPr lang="ru-RU" sz="2200" dirty="0" smtClean="0">
                <a:solidFill>
                  <a:srgbClr val="073E87"/>
                </a:solidFill>
              </a:rPr>
              <a:t>( годы работы с 2018 по настоящее время </a:t>
            </a:r>
          </a:p>
          <a:p>
            <a:pPr marL="0" lvl="0" indent="0" algn="just">
              <a:buClr>
                <a:srgbClr val="31B6FD"/>
              </a:buClr>
              <a:buNone/>
            </a:pPr>
            <a:endParaRPr lang="ru-RU" sz="2200" dirty="0">
              <a:solidFill>
                <a:srgbClr val="073E87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731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 dir="in"/>
      </p:transition>
    </mc:Choice>
    <mc:Fallback xmlns="">
      <p:transition spd="slow" advClick="0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Историческая справка </a:t>
            </a:r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872067" y="1628800"/>
            <a:ext cx="7408333" cy="4497363"/>
          </a:xfrm>
        </p:spPr>
        <p:txBody>
          <a:bodyPr>
            <a:normAutofit fontScale="40000" lnSpcReduction="20000"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arabicPeriod"/>
              <a:tabLst>
                <a:tab pos="270510" algn="l"/>
              </a:tabLst>
            </a:pPr>
            <a:r>
              <a:rPr lang="ru-RU" dirty="0">
                <a:latin typeface="Times New Roman"/>
                <a:ea typeface="Times New Roman"/>
              </a:rPr>
              <a:t>Решением Ленинского районного Совета народных депутатов </a:t>
            </a:r>
            <a:r>
              <a:rPr lang="ru-RU" dirty="0" smtClean="0">
                <a:latin typeface="Times New Roman"/>
                <a:ea typeface="Times New Roman"/>
              </a:rPr>
              <a:t>г. . Петрозаводска </a:t>
            </a:r>
            <a:r>
              <a:rPr lang="ru-RU" dirty="0">
                <a:latin typeface="Times New Roman"/>
                <a:ea typeface="Times New Roman"/>
              </a:rPr>
              <a:t>от 12.01.1983 г. За № 12 вновь открываемому </a:t>
            </a:r>
            <a:r>
              <a:rPr lang="ru-RU" b="1" u="sng" dirty="0">
                <a:latin typeface="Times New Roman"/>
                <a:ea typeface="Times New Roman"/>
              </a:rPr>
              <a:t>дошкольному учреждению ясли – сад присвоен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b="1" u="sng" dirty="0">
                <a:latin typeface="Times New Roman"/>
                <a:ea typeface="Times New Roman"/>
              </a:rPr>
              <a:t>№ 99</a:t>
            </a:r>
            <a:r>
              <a:rPr lang="ru-RU" dirty="0">
                <a:latin typeface="Times New Roman"/>
                <a:ea typeface="Times New Roman"/>
              </a:rPr>
              <a:t> (сокращенное название:  </a:t>
            </a:r>
            <a:r>
              <a:rPr lang="ru-RU" b="1" u="sng" dirty="0">
                <a:latin typeface="Times New Roman"/>
                <a:ea typeface="Times New Roman"/>
              </a:rPr>
              <a:t>ясли – сад № 99</a:t>
            </a:r>
            <a:r>
              <a:rPr lang="ru-RU" dirty="0">
                <a:latin typeface="Times New Roman"/>
                <a:ea typeface="Times New Roman"/>
              </a:rPr>
              <a:t>)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70510" algn="l"/>
              </a:tabLst>
            </a:pPr>
            <a:r>
              <a:rPr lang="ru-RU" dirty="0">
                <a:latin typeface="Times New Roman"/>
                <a:ea typeface="Times New Roman"/>
              </a:rPr>
              <a:t>Свидетельство о государственной регистрации предприятия, выданное 30.12.1994 г. За № 269, регистрационный № 3270 382 дошкольное учреждение ясли – сад № 99 стало называться – </a:t>
            </a:r>
            <a:r>
              <a:rPr lang="ru-RU" b="1" u="sng" dirty="0">
                <a:latin typeface="Times New Roman"/>
                <a:ea typeface="Times New Roman"/>
              </a:rPr>
              <a:t>Муниципальное дошкольное образовательное учреждение «Ясли – сад № 99 «Голубая важенка».</a:t>
            </a:r>
            <a:r>
              <a:rPr lang="ru-RU" dirty="0">
                <a:latin typeface="Times New Roman"/>
                <a:ea typeface="Times New Roman"/>
              </a:rPr>
              <a:t>  Учредитель – Городское управление народного образования.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70510" algn="l"/>
              </a:tabLst>
            </a:pPr>
            <a:r>
              <a:rPr lang="ru-RU" dirty="0">
                <a:latin typeface="Times New Roman"/>
                <a:ea typeface="Times New Roman"/>
              </a:rPr>
              <a:t>На основании Постановления правительства Российской Федерации от 01.07.1995 г. </a:t>
            </a:r>
          </a:p>
          <a:p>
            <a:pPr marL="270510" algn="just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№ 677 «Об утверждении Типового положения о дошкольном образовательном учреждении» и Приказа Государственного управления образования № 754 от 28.11.1995 г. Определен вид дошкольного образовательного учреждения </a:t>
            </a:r>
            <a:r>
              <a:rPr lang="ru-RU" b="1" dirty="0">
                <a:latin typeface="Times New Roman"/>
                <a:ea typeface="Times New Roman"/>
              </a:rPr>
              <a:t>– </a:t>
            </a:r>
            <a:r>
              <a:rPr lang="ru-RU" b="1" u="sng" dirty="0">
                <a:latin typeface="Times New Roman"/>
                <a:ea typeface="Times New Roman"/>
              </a:rPr>
              <a:t>детский сад</a:t>
            </a:r>
            <a:r>
              <a:rPr lang="ru-RU" dirty="0">
                <a:latin typeface="Times New Roman"/>
                <a:ea typeface="Times New Roman"/>
              </a:rPr>
              <a:t> – и внесены изменения в Устав ДОУ в соответствии с пунктами 5, 47, 48 типового положения.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70510" algn="l"/>
              </a:tabLst>
            </a:pPr>
            <a:r>
              <a:rPr lang="ru-RU" dirty="0">
                <a:latin typeface="Times New Roman"/>
                <a:ea typeface="Times New Roman"/>
              </a:rPr>
              <a:t>Постановлением Главы самоуправления г. Петрозаводска от 12.02.2002 г. № 577 пункт 1 изменено название Муниципального дошкольного образовательного учреждения «Детский сад № 99 «Голубая важенка» в соответствии с направленностью на</a:t>
            </a:r>
            <a:r>
              <a:rPr lang="ru-RU" b="1" u="sng" dirty="0">
                <a:latin typeface="Times New Roman"/>
                <a:ea typeface="Times New Roman"/>
              </a:rPr>
              <a:t> Муниципальное дошкольное образовательное учреждение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b="1" u="sng" dirty="0">
                <a:latin typeface="Times New Roman"/>
                <a:ea typeface="Times New Roman"/>
              </a:rPr>
              <a:t>«Детский сад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b="1" u="sng" dirty="0">
                <a:latin typeface="Times New Roman"/>
                <a:ea typeface="Times New Roman"/>
              </a:rPr>
              <a:t>комбинированного вида № 99 «Голубая важенка» (сокращенное название МДОУ «Детский сад № 99»).</a:t>
            </a:r>
            <a:r>
              <a:rPr lang="ru-RU" dirty="0">
                <a:latin typeface="Times New Roman"/>
                <a:ea typeface="Times New Roman"/>
              </a:rPr>
              <a:t> Учредитель – Администрация г. Петрозаводска.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70510" algn="l"/>
              </a:tabLst>
            </a:pPr>
            <a:r>
              <a:rPr lang="ru-RU" dirty="0">
                <a:latin typeface="Times New Roman"/>
                <a:ea typeface="Times New Roman"/>
              </a:rPr>
              <a:t>Постановлением  Главы самоуправления города Петрозаводска от 28.12.2005 года «Об изменении наименования и утверждении новой редакции Устава МДОУ «Детский сад комбинированного вида № 99 «Голубая важенка» изменено название Муниципального дошкольного образовательного учреждения «Детский сад  комбинированного вида №99 «Голубая важенка» на </a:t>
            </a:r>
            <a:r>
              <a:rPr lang="ru-RU" b="1" u="sng" dirty="0">
                <a:latin typeface="Times New Roman"/>
                <a:ea typeface="Times New Roman"/>
              </a:rPr>
              <a:t>Муниципальное дошкольное образовательное учреждение «Центр развития ребенка - «Центр развития ребенка – детский сад с осуществлением физического и психического развития, коррекции и оздоровления всех воспитанников № 99 «Голубая важенка» (сокращенное название МДОУ «Центр развития ребенка – детский сад № 99 «Голубая важенка»). </a:t>
            </a:r>
            <a:r>
              <a:rPr lang="ru-RU" dirty="0">
                <a:latin typeface="Times New Roman"/>
                <a:ea typeface="Times New Roman"/>
              </a:rPr>
              <a:t>Учредитель – Администрация г. Петрозаводска</a:t>
            </a:r>
            <a:r>
              <a:rPr lang="ru-RU" b="1" u="sng" dirty="0">
                <a:latin typeface="Times New Roman"/>
                <a:ea typeface="Times New Roman"/>
              </a:rPr>
              <a:t> </a:t>
            </a:r>
            <a:endParaRPr lang="ru-RU" dirty="0">
              <a:latin typeface="Times New Roman"/>
              <a:ea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70510" algn="l"/>
              </a:tabLst>
            </a:pPr>
            <a:r>
              <a:rPr lang="ru-RU" dirty="0">
                <a:latin typeface="Times New Roman"/>
                <a:ea typeface="Times New Roman"/>
              </a:rPr>
              <a:t>Постановлением Главы Петрозаводского городского округа от 24.06.2009 г. № 1794 </a:t>
            </a:r>
          </a:p>
          <a:p>
            <a:pPr marL="228600" algn="just"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«Об изменении наименования и утверждении новой редакции Устава МДОУ «Центр развития ребенка – детский сад № 99»  изменено наименование Муниципального дошкольного образовательного учреждения «Центр развития ребенка – детский сад с осуществлением физического и психического развития, коррекции и оздоровления всех воспитанников № 99 «Голубая важенка» на </a:t>
            </a:r>
            <a:r>
              <a:rPr lang="ru-RU" b="1" u="sng" dirty="0">
                <a:latin typeface="Times New Roman"/>
                <a:ea typeface="Times New Roman"/>
              </a:rPr>
              <a:t>Муниципальное дошкольное образовательное учреждение</a:t>
            </a:r>
            <a:r>
              <a:rPr lang="ru-RU" sz="2800" b="1" u="sng" dirty="0">
                <a:latin typeface="Times New Roman"/>
                <a:ea typeface="Times New Roman"/>
              </a:rPr>
              <a:t> «Детский сад комбинированного вида № 99 «Голубая важенка»  (сокращенное название МДОУ «Детский сад № 99</a:t>
            </a:r>
            <a:r>
              <a:rPr lang="ru-RU" sz="2800" b="1" u="sng" dirty="0" smtClean="0">
                <a:latin typeface="Times New Roman"/>
                <a:ea typeface="Times New Roman"/>
              </a:rPr>
              <a:t>»)</a:t>
            </a:r>
          </a:p>
          <a:p>
            <a:pPr marL="228600" algn="just">
              <a:spcAft>
                <a:spcPts val="0"/>
              </a:spcAft>
            </a:pPr>
            <a:r>
              <a:rPr lang="ru-RU" sz="2800" b="1" u="sng" dirty="0" smtClean="0">
                <a:latin typeface="Times New Roman"/>
                <a:ea typeface="Times New Roman"/>
              </a:rPr>
              <a:t>Постановление Администрации Петрозаводского городского округа от 04.10.2011 года № 4008 «О создании  муниципального  бюджетного дошкольного образовательного учреждения Петрозаводского городского округа «Детский сад комбинированного вида № 99 «Голубая важенка» </a:t>
            </a:r>
          </a:p>
          <a:p>
            <a:pPr marL="228600" algn="just">
              <a:spcAft>
                <a:spcPts val="0"/>
              </a:spcAft>
            </a:pPr>
            <a:endParaRPr lang="ru-RU" dirty="0">
              <a:latin typeface="Times New Roman"/>
              <a:ea typeface="Times New Roman"/>
            </a:endParaRPr>
          </a:p>
          <a:p>
            <a:endParaRPr lang="ru-RU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92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 dir="in"/>
      </p:transition>
    </mc:Choice>
    <mc:Fallback xmlns="">
      <p:transition spd="slow" advClick="0" advTm="5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5408</TotalTime>
  <Words>1154</Words>
  <Application>Microsoft Office PowerPoint</Application>
  <PresentationFormat>Экран (4:3)</PresentationFormat>
  <Paragraphs>64</Paragraphs>
  <Slides>13</Slides>
  <Notes>0</Notes>
  <HiddenSlides>0</HiddenSlides>
  <MMClips>12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  <vt:variant>
        <vt:lpstr>Произвольные показы</vt:lpstr>
      </vt:variant>
      <vt:variant>
        <vt:i4>1</vt:i4>
      </vt:variant>
    </vt:vector>
  </HeadingPairs>
  <TitlesOfParts>
    <vt:vector size="15" baseType="lpstr">
      <vt:lpstr>Волна</vt:lpstr>
      <vt:lpstr>История детского сада </vt:lpstr>
      <vt:lpstr>Страницы истории </vt:lpstr>
      <vt:lpstr>Страницы истории </vt:lpstr>
      <vt:lpstr>Странички истории </vt:lpstr>
      <vt:lpstr>Страницы истории </vt:lpstr>
      <vt:lpstr>Страницы истории </vt:lpstr>
      <vt:lpstr>Страницы истории </vt:lpstr>
      <vt:lpstr>Страницы истории </vt:lpstr>
      <vt:lpstr>Презентация PowerPoint</vt:lpstr>
      <vt:lpstr>Страницы истории </vt:lpstr>
      <vt:lpstr>Фото из архива </vt:lpstr>
      <vt:lpstr>Информация о руководителях</vt:lpstr>
      <vt:lpstr>Историческая справка </vt:lpstr>
      <vt:lpstr>Произвольный показ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детского сада</dc:title>
  <dc:creator>user</dc:creator>
  <cp:lastModifiedBy>user</cp:lastModifiedBy>
  <cp:revision>34</cp:revision>
  <dcterms:created xsi:type="dcterms:W3CDTF">2020-12-15T10:25:24Z</dcterms:created>
  <dcterms:modified xsi:type="dcterms:W3CDTF">2020-12-28T09:34:01Z</dcterms:modified>
</cp:coreProperties>
</file>